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4" r:id="rId5"/>
    <p:sldId id="266" r:id="rId6"/>
    <p:sldId id="267" r:id="rId7"/>
    <p:sldId id="278" r:id="rId8"/>
    <p:sldId id="280" r:id="rId9"/>
    <p:sldId id="281" r:id="rId10"/>
    <p:sldId id="283" r:id="rId11"/>
    <p:sldId id="282" r:id="rId12"/>
    <p:sldId id="284" r:id="rId13"/>
    <p:sldId id="259" r:id="rId14"/>
    <p:sldId id="26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7" r:id="rId24"/>
    <p:sldId id="291" r:id="rId25"/>
    <p:sldId id="292" r:id="rId26"/>
    <p:sldId id="276" r:id="rId27"/>
    <p:sldId id="285" r:id="rId28"/>
    <p:sldId id="286" r:id="rId29"/>
    <p:sldId id="288" r:id="rId30"/>
    <p:sldId id="289" r:id="rId31"/>
    <p:sldId id="290" r:id="rId32"/>
    <p:sldId id="293" r:id="rId33"/>
    <p:sldId id="294" r:id="rId34"/>
    <p:sldId id="295" r:id="rId35"/>
    <p:sldId id="296" r:id="rId36"/>
  </p:sldIdLst>
  <p:sldSz cx="12190413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51B"/>
    <a:srgbClr val="FFC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6CEC9-1EC1-46C1-B835-6468243817F2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6B868-964F-496A-9820-3424913B9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66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объединено? Потому что это вечный цикл. Посчитаешь значения, а там либо ошибка, либо опять долго. Снова оптимизировать.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6B868-964F-496A-9820-3424913B957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3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объединено? Потому что это вечный цикл. Посчитаешь значения, а там либо ошибка, либо опять долго. Снова оптимизировать.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6B868-964F-496A-9820-3424913B957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5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68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24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47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39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94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81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44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0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14BE-2E69-40FD-960C-0AE3FB5BDE0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BE6F2-E48B-4B00-88E9-7A4D741AA2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7" y="364474"/>
            <a:ext cx="3096345" cy="13765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22" y="476672"/>
            <a:ext cx="1743656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582" y="5643245"/>
            <a:ext cx="7272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ebas Neue Bold" pitchFamily="34" charset="-52"/>
              </a:rPr>
              <a:t>Команда «</a:t>
            </a:r>
            <a:r>
              <a:rPr lang="en-US" sz="2800" dirty="0">
                <a:latin typeface="Bebas Neue Bold" pitchFamily="34" charset="-52"/>
              </a:rPr>
              <a:t>IT </a:t>
            </a:r>
            <a:r>
              <a:rPr lang="ru-RU" sz="2800" dirty="0">
                <a:latin typeface="Bebas Neue Bold" pitchFamily="34" charset="-52"/>
              </a:rPr>
              <a:t>флиш»</a:t>
            </a:r>
          </a:p>
          <a:p>
            <a:r>
              <a:rPr lang="ru-RU" sz="2800" dirty="0">
                <a:latin typeface="Bebas Neue Bold" pitchFamily="34" charset="-52"/>
              </a:rPr>
              <a:t>город Москва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132856"/>
            <a:ext cx="4782512" cy="29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0" y="619760"/>
            <a:ext cx="1039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IV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Алгоритм для поиска точек - </a:t>
            </a:r>
            <a:r>
              <a:rPr lang="en-US" sz="2400" dirty="0">
                <a:solidFill>
                  <a:schemeClr val="bg1"/>
                </a:solidFill>
              </a:rPr>
              <a:t>DTW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02C72-5DA5-40DA-92F3-83B0FEE700E4}"/>
              </a:ext>
            </a:extLst>
          </p:cNvPr>
          <p:cNvSpPr txBox="1"/>
          <p:nvPr/>
        </p:nvSpPr>
        <p:spPr>
          <a:xfrm>
            <a:off x="7783303" y="5620573"/>
            <a:ext cx="4206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Сравнение сигналов 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104 (слева) и 613 (справа) кластера 4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7C35F-E5A1-4D5D-9DB2-51842B9E1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6" t="4961"/>
          <a:stretch/>
        </p:blipFill>
        <p:spPr>
          <a:xfrm>
            <a:off x="7679382" y="188640"/>
            <a:ext cx="4414198" cy="531811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215BBA-C4A8-45E9-8FFE-4A5ACBDAF266}"/>
              </a:ext>
            </a:extLst>
          </p:cNvPr>
          <p:cNvGrpSpPr/>
          <p:nvPr/>
        </p:nvGrpSpPr>
        <p:grpSpPr>
          <a:xfrm>
            <a:off x="110143" y="1726630"/>
            <a:ext cx="7438533" cy="3404739"/>
            <a:chOff x="406574" y="1844824"/>
            <a:chExt cx="6455331" cy="2863416"/>
          </a:xfrm>
          <a:noFill/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0B92F4E-72D8-4665-9A30-2A59FEFF6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9" b="42263"/>
            <a:stretch/>
          </p:blipFill>
          <p:spPr>
            <a:xfrm>
              <a:off x="406574" y="1844824"/>
              <a:ext cx="6455331" cy="2376264"/>
            </a:xfrm>
            <a:prstGeom prst="rect">
              <a:avLst/>
            </a:prstGeom>
            <a:grpFill/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C34EDB4-92B7-4BAD-AD8C-8426D73D6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7190"/>
            <a:stretch/>
          </p:blipFill>
          <p:spPr>
            <a:xfrm>
              <a:off x="612885" y="4149080"/>
              <a:ext cx="6249020" cy="559160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0B9A25-022B-4970-9612-14FCE0A5A822}"/>
              </a:ext>
            </a:extLst>
          </p:cNvPr>
          <p:cNvSpPr txBox="1"/>
          <p:nvPr/>
        </p:nvSpPr>
        <p:spPr>
          <a:xfrm>
            <a:off x="1279707" y="5131370"/>
            <a:ext cx="497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DTW (Dynamic Time Warping) 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преобразование для сигналов 104 (синий) и 613 (оранжевый)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6464B-8786-4B26-B1CF-A5EE8A46BC6D}"/>
              </a:ext>
            </a:extLst>
          </p:cNvPr>
          <p:cNvSpPr txBox="1"/>
          <p:nvPr/>
        </p:nvSpPr>
        <p:spPr>
          <a:xfrm>
            <a:off x="1202957" y="4438872"/>
            <a:ext cx="6552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Проблема: расчеты занимают много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96230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0" y="619760"/>
            <a:ext cx="1039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IV</a:t>
            </a:r>
            <a:r>
              <a:rPr lang="ru-RU" sz="5400" dirty="0">
                <a:solidFill>
                  <a:schemeClr val="bg1"/>
                </a:solidFill>
                <a:latin typeface="Bodoni Bk BT" panose="02070603070706020303" pitchFamily="18" charset="0"/>
              </a:rPr>
              <a:t>-</a:t>
            </a:r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V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Оптимизация алгоритма.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Расчет точек. 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B9A25-022B-4970-9612-14FCE0A5A822}"/>
              </a:ext>
            </a:extLst>
          </p:cNvPr>
          <p:cNvSpPr txBox="1"/>
          <p:nvPr/>
        </p:nvSpPr>
        <p:spPr>
          <a:xfrm>
            <a:off x="7175326" y="1740021"/>
            <a:ext cx="4923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На процессоре </a:t>
            </a: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Intel® Core™ i7-9700K CPU @ 3.60Ghz 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и оперативной памяти 16</a:t>
            </a: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Gb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 подсчет одного сигнала занимал порядка 26 секунд.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Почти в каждом сигнале отсутствует значение нескольких или всех характерных точек. Тогда подсчет значений по всем сигналам (716) занял бы не меньше 6 часов.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Возможное решение: частичное внедрение кода на языке Си для ускорения процесса расчета.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2CA4E7-212C-456E-A7E4-80966D8E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12"/>
          <a:stretch/>
        </p:blipFill>
        <p:spPr>
          <a:xfrm>
            <a:off x="478582" y="1844824"/>
            <a:ext cx="6336704" cy="3034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24A32D-7FA4-423C-B9EB-FDC41689F467}"/>
              </a:ext>
            </a:extLst>
          </p:cNvPr>
          <p:cNvSpPr txBox="1"/>
          <p:nvPr/>
        </p:nvSpPr>
        <p:spPr>
          <a:xfrm>
            <a:off x="1185234" y="5181076"/>
            <a:ext cx="492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Пример проведенных подсчетов для кластера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8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0" y="619760"/>
            <a:ext cx="1039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V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Анализ отработки алгоритма.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2B8CAA-48F6-489C-8FB5-FF29888FB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21" y="315928"/>
            <a:ext cx="5473412" cy="55446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CE84E-9839-4DC4-975C-6284F2CBD539}"/>
              </a:ext>
            </a:extLst>
          </p:cNvPr>
          <p:cNvSpPr txBox="1"/>
          <p:nvPr/>
        </p:nvSpPr>
        <p:spPr>
          <a:xfrm>
            <a:off x="3358902" y="5952716"/>
            <a:ext cx="8940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Парные графики для размеченных сигналов кластера 4 (слева) и кластера 6 (справа)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4AA56-BD23-409E-B58A-B01F5B5B3993}"/>
              </a:ext>
            </a:extLst>
          </p:cNvPr>
          <p:cNvSpPr txBox="1"/>
          <p:nvPr/>
        </p:nvSpPr>
        <p:spPr>
          <a:xfrm>
            <a:off x="325006" y="1543090"/>
            <a:ext cx="5686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Наблюдение за поведением распределения в пределах кластера. Например, для 6 кластера характерно полимодальное распределение. Для кластера 4 характерно же асимметричное распределение.  </a:t>
            </a:r>
          </a:p>
          <a:p>
            <a:endParaRPr lang="ru-RU" dirty="0">
              <a:solidFill>
                <a:schemeClr val="bg1"/>
              </a:solidFill>
              <a:latin typeface="Europe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2A2CDC-693F-4D06-8C2A-3BB80BF87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1" y="2746952"/>
            <a:ext cx="3152334" cy="3205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8E8DE-1832-41ED-8CAC-7FB4633A46ED}"/>
              </a:ext>
            </a:extLst>
          </p:cNvPr>
          <p:cNvSpPr txBox="1"/>
          <p:nvPr/>
        </p:nvSpPr>
        <p:spPr>
          <a:xfrm>
            <a:off x="307710" y="2593741"/>
            <a:ext cx="28605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kumimoji="0" lang="ru-R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Bk BT" panose="02070603070706020303" pitchFamily="18" charset="0"/>
                <a:ea typeface="+mn-ea"/>
                <a:cs typeface="+mn-cs"/>
              </a:rPr>
              <a:t>Вывод</a:t>
            </a:r>
            <a:r>
              <a:rPr kumimoji="0" lang="ru-R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Bold" pitchFamily="34" charset="-52"/>
                <a:ea typeface="+mn-ea"/>
                <a:cs typeface="+mn-cs"/>
              </a:rPr>
              <a:t>.</a:t>
            </a:r>
            <a:endParaRPr lang="ru-RU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Требуется доработка: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Необходима оптимизация (Си или поиск более быстрой библиотеки),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Внедрение </a:t>
            </a: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DTW 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с</a:t>
            </a: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преобразованием Фурье.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bg1"/>
              </a:solidFill>
              <a:latin typeface="Europe" pitchFamily="2" charset="0"/>
            </a:endParaRPr>
          </a:p>
          <a:p>
            <a:pPr marL="342900" indent="-342900">
              <a:buAutoNum type="arabicPeriod"/>
            </a:pPr>
            <a:endParaRPr lang="ru-RU" dirty="0">
              <a:solidFill>
                <a:schemeClr val="bg1"/>
              </a:solidFill>
              <a:latin typeface="Eu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95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606" y="1052736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Обратная связь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26" y="2060848"/>
            <a:ext cx="8423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Хотим выразить благодарность организаторам за ведение такого масштабного мероприятия, как </a:t>
            </a:r>
            <a:r>
              <a:rPr lang="ru-RU" sz="1600" dirty="0" err="1">
                <a:solidFill>
                  <a:schemeClr val="bg1"/>
                </a:solidFill>
                <a:latin typeface="Europe" pitchFamily="2" charset="0"/>
              </a:rPr>
              <a:t>Хакатон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 вузов страны. Выбранная площадка </a:t>
            </a:r>
            <a:r>
              <a:rPr lang="en-US" sz="1600" dirty="0">
                <a:solidFill>
                  <a:schemeClr val="bg1"/>
                </a:solidFill>
                <a:latin typeface="Europe" pitchFamily="2" charset="0"/>
              </a:rPr>
              <a:t>Discord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 позволила немедленно получать всю информацию в пределах одного канала, это оказалось очень удобно. </a:t>
            </a:r>
          </a:p>
          <a:p>
            <a:endParaRPr lang="ru-RU" sz="1600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Отдельная благодарность нашему ментору. Спасибо, Диана Хоха, за помощь в технических вопросах и за поддержку.</a:t>
            </a:r>
            <a:endParaRPr lang="ru-RU" sz="1600" dirty="0">
              <a:solidFill>
                <a:srgbClr val="FFCE04"/>
              </a:solidFill>
              <a:latin typeface="Eu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8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0790" y="2416820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bg1"/>
                </a:solidFill>
                <a:latin typeface="Bebas Neue Bold" pitchFamily="34" charset="-52"/>
              </a:rPr>
              <a:t>Спасибо</a:t>
            </a:r>
            <a:endParaRPr lang="en-US" sz="7200" dirty="0">
              <a:solidFill>
                <a:schemeClr val="bg1"/>
              </a:solidFill>
              <a:latin typeface="Bebas Neue Bold" pitchFamily="34" charset="-52"/>
            </a:endParaRPr>
          </a:p>
          <a:p>
            <a:pPr algn="ctr"/>
            <a:r>
              <a:rPr lang="ru-RU" sz="7200" dirty="0">
                <a:solidFill>
                  <a:schemeClr val="bg1"/>
                </a:solidFill>
                <a:latin typeface="Bebas Neue Bold" pitchFamily="34" charset="-52"/>
              </a:rPr>
              <a:t>за внимание!</a:t>
            </a:r>
            <a:endParaRPr lang="ru-RU" sz="72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7" y="364474"/>
            <a:ext cx="3096345" cy="13765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22" y="476672"/>
            <a:ext cx="17436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47EC55-BB5D-4449-9F58-DB81F6AEB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8" y="631167"/>
            <a:ext cx="11264476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0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42E94F-DEB6-4FE2-86D0-1E07E7996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9" y="631167"/>
            <a:ext cx="11240094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3EF508-F20E-4B69-A6F0-B090689C0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7" y="631167"/>
            <a:ext cx="11288858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1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696F53-7740-4699-9AB5-88C28CEA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3" y="631167"/>
            <a:ext cx="11276667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0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577538-F595-4151-BA7C-A618B521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9" y="631167"/>
            <a:ext cx="11240094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606" y="1052736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Команда «</a:t>
            </a:r>
            <a:r>
              <a:rPr lang="en-US" sz="5400" dirty="0">
                <a:solidFill>
                  <a:schemeClr val="bg1"/>
                </a:solidFill>
                <a:latin typeface="Bebas Neue Bold" pitchFamily="34" charset="-52"/>
              </a:rPr>
              <a:t>IT 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флиш»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638" y="5736966"/>
            <a:ext cx="1022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/>
                </a:solidFill>
                <a:latin typeface="Europe" pitchFamily="2" charset="0"/>
              </a:defRPr>
            </a:lvl1pPr>
          </a:lstStyle>
          <a:p>
            <a:r>
              <a:rPr lang="ru-RU" dirty="0"/>
              <a:t>Решение составлено студентами 1 курса магистратуры геологического факультета МГУ имени М.В. Ломоносова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990225-9EA8-43F7-A0D0-1E00F7CA929A}"/>
              </a:ext>
            </a:extLst>
          </p:cNvPr>
          <p:cNvSpPr/>
          <p:nvPr/>
        </p:nvSpPr>
        <p:spPr>
          <a:xfrm>
            <a:off x="577408" y="4879672"/>
            <a:ext cx="2395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sz="1600" b="1" dirty="0">
                <a:solidFill>
                  <a:schemeClr val="bg1"/>
                </a:solidFill>
              </a:rPr>
              <a:t>Борисова 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</a:rPr>
              <a:t>Мария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m.borisova@oilmsu.ru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F20D05-2EAC-456C-ACF7-EFB76AEB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5" t="4328" r="1975" b="-4328"/>
          <a:stretch/>
        </p:blipFill>
        <p:spPr>
          <a:xfrm>
            <a:off x="3361412" y="2173510"/>
            <a:ext cx="2510458" cy="2510458"/>
          </a:xfrm>
          <a:prstGeom prst="ellipse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671F29-2B92-40B2-827B-B8CBF4F30D0E}"/>
              </a:ext>
            </a:extLst>
          </p:cNvPr>
          <p:cNvSpPr/>
          <p:nvPr/>
        </p:nvSpPr>
        <p:spPr>
          <a:xfrm>
            <a:off x="3167202" y="4879672"/>
            <a:ext cx="2898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sz="1600" b="1" dirty="0">
                <a:solidFill>
                  <a:schemeClr val="bg1"/>
                </a:solidFill>
              </a:rPr>
              <a:t>Шевченко 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</a:rPr>
              <a:t>Глеб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gleb.a.shevchenko@gmail.com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40F9A6-7224-4731-B008-4838C9E2D4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5" t="16757" r="3551" b="45999"/>
          <a:stretch/>
        </p:blipFill>
        <p:spPr>
          <a:xfrm flipH="1">
            <a:off x="6202851" y="2173640"/>
            <a:ext cx="2510459" cy="2510458"/>
          </a:xfrm>
          <a:prstGeom prst="ellipse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A645E-A61F-4C00-BB14-C9AE76BA30EA}"/>
              </a:ext>
            </a:extLst>
          </p:cNvPr>
          <p:cNvSpPr/>
          <p:nvPr/>
        </p:nvSpPr>
        <p:spPr>
          <a:xfrm>
            <a:off x="6424670" y="4879672"/>
            <a:ext cx="2066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sz="1600" b="1" dirty="0">
                <a:solidFill>
                  <a:schemeClr val="bg1"/>
                </a:solidFill>
              </a:rPr>
              <a:t>Лавров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</a:rPr>
              <a:t>Александр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a.lavrovv@gmail.com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6418EC-1279-46CD-A197-EB5EBBFE2C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10935" r="1921" b="27697"/>
          <a:stretch/>
        </p:blipFill>
        <p:spPr>
          <a:xfrm>
            <a:off x="9048537" y="2173640"/>
            <a:ext cx="2510458" cy="2510458"/>
          </a:xfrm>
          <a:prstGeom prst="ellipse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A16D46-996F-449D-899E-B81131297C11}"/>
              </a:ext>
            </a:extLst>
          </p:cNvPr>
          <p:cNvSpPr/>
          <p:nvPr/>
        </p:nvSpPr>
        <p:spPr>
          <a:xfrm>
            <a:off x="9105973" y="4879672"/>
            <a:ext cx="2395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sz="1600" b="1" dirty="0">
                <a:solidFill>
                  <a:schemeClr val="bg1"/>
                </a:solidFill>
              </a:rPr>
              <a:t>Волочанинова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</a:rPr>
              <a:t>Татьяна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tsvolochaninova@mail.ru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91803F-662A-4FD8-8CD8-225BCE418E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 t="22071" r="13746" b="8023"/>
          <a:stretch/>
        </p:blipFill>
        <p:spPr>
          <a:xfrm rot="16200000">
            <a:off x="523501" y="2173510"/>
            <a:ext cx="2510458" cy="25104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576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36BB9F-D78C-4803-B40A-3B55BA868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5" y="631167"/>
            <a:ext cx="11282763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DFEECB-C1E4-4B23-A5EA-2DFE2D90D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9" y="631167"/>
            <a:ext cx="11240094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B34609-0FCA-4DEA-B052-AFF17DD6C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7" y="631167"/>
            <a:ext cx="11288858" cy="55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F75763-99A8-4F80-998E-C52699AB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18" y="728544"/>
            <a:ext cx="8086196" cy="54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47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66C64B-0B52-4BDA-8906-6F1604263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18" y="658702"/>
            <a:ext cx="8342022" cy="55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2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76F662-2ECD-42FE-877D-2339B347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702906"/>
            <a:ext cx="8208912" cy="5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CEE87D-171C-4FCF-A6E6-DAE0FD590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32" y="0"/>
            <a:ext cx="10141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7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A0DA1-5172-4CE1-A498-A539FC0BD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5" y="0"/>
            <a:ext cx="1029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931A69-1217-406D-B65D-0299A09E2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32" y="0"/>
            <a:ext cx="10141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90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534429-6195-40ED-BF92-312D224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484784"/>
            <a:ext cx="4850793" cy="35301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F0235-1685-47A2-89F0-638065124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1484784"/>
            <a:ext cx="4850793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3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606" y="1052736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Ход решения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26" y="2060848"/>
            <a:ext cx="10511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Europe" pitchFamily="2" charset="0"/>
              </a:rPr>
              <a:t>Язык программирования: </a:t>
            </a:r>
            <a:r>
              <a:rPr lang="en-US" sz="1600" dirty="0">
                <a:solidFill>
                  <a:schemeClr val="bg1"/>
                </a:solidFill>
                <a:latin typeface="Europe" pitchFamily="2" charset="0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 </a:t>
            </a:r>
          </a:p>
          <a:p>
            <a:endParaRPr lang="ru-RU" sz="1600" b="1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Europe" pitchFamily="2" charset="0"/>
              </a:rPr>
              <a:t>Материалы: </a:t>
            </a:r>
            <a:r>
              <a:rPr lang="en-US" sz="1600" dirty="0">
                <a:solidFill>
                  <a:schemeClr val="bg1"/>
                </a:solidFill>
                <a:latin typeface="Europe" pitchFamily="2" charset="0"/>
              </a:rPr>
              <a:t>csv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-файл с данными по 760 дискретным </a:t>
            </a:r>
            <a:r>
              <a:rPr lang="ru-RU" sz="1600" dirty="0" err="1">
                <a:solidFill>
                  <a:schemeClr val="bg1"/>
                </a:solidFill>
                <a:latin typeface="Europe" pitchFamily="2" charset="0"/>
              </a:rPr>
              <a:t>вещественнозначным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 сигналам, состоящих из 5000 отсчетов. У каждого сигнала также есть название, координаты Х и У, информация по принадлежности к одному из 9 кластеров (отсутствует у 85% сигналов) и по наличию (или отсутствию) 4 характерных точек. </a:t>
            </a:r>
          </a:p>
          <a:p>
            <a:endParaRPr lang="ru-RU" sz="1600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Europe" pitchFamily="2" charset="0"/>
              </a:rPr>
              <a:t>Поставленные задачи:</a:t>
            </a:r>
          </a:p>
          <a:p>
            <a:r>
              <a:rPr lang="ru-RU" sz="1600" dirty="0">
                <a:solidFill>
                  <a:srgbClr val="FFCE04"/>
                </a:solidFill>
                <a:latin typeface="Europe" pitchFamily="2" charset="0"/>
              </a:rPr>
              <a:t>Задача 1.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Определить для каждого сигнала принадлежность к 1 из 9 кластеров.</a:t>
            </a:r>
          </a:p>
          <a:p>
            <a:r>
              <a:rPr lang="ru-RU" sz="1600" dirty="0">
                <a:solidFill>
                  <a:srgbClr val="FFCE04"/>
                </a:solidFill>
                <a:latin typeface="Europe" pitchFamily="2" charset="0"/>
              </a:rPr>
              <a:t>Задача 2.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Определить для каждого сигнала все 4 характерные точки.</a:t>
            </a:r>
          </a:p>
          <a:p>
            <a:endParaRPr lang="ru-RU" sz="1600" dirty="0">
              <a:solidFill>
                <a:schemeClr val="bg1"/>
              </a:solidFill>
              <a:latin typeface="Europe" pitchFamily="2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Europe" pitchFamily="2" charset="0"/>
              </a:rPr>
              <a:t>Поэтапное решение задач:</a:t>
            </a:r>
          </a:p>
          <a:p>
            <a:r>
              <a:rPr lang="ru-RU" sz="1600" dirty="0">
                <a:solidFill>
                  <a:srgbClr val="FFCE04"/>
                </a:solidFill>
              </a:rPr>
              <a:t>Этап 1.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Выгрузка данных. Визуализация и анализ имеющихся данных.</a:t>
            </a:r>
          </a:p>
          <a:p>
            <a:r>
              <a:rPr lang="ru-RU" sz="1600" dirty="0">
                <a:solidFill>
                  <a:srgbClr val="FFCE04"/>
                </a:solidFill>
              </a:rPr>
              <a:t>Этап 2.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Выбор алгоритма кластеризации. Сравнение и выбор оптимальной модели.</a:t>
            </a:r>
          </a:p>
          <a:p>
            <a:r>
              <a:rPr lang="ru-RU" sz="1600" dirty="0">
                <a:solidFill>
                  <a:srgbClr val="FFCE04"/>
                </a:solidFill>
              </a:rPr>
              <a:t>Этап 3.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Заполнение пропусков кластеров – решение Задачи 1. Анализ отработки модели. </a:t>
            </a:r>
          </a:p>
          <a:p>
            <a:r>
              <a:rPr lang="ru-RU" sz="1600" dirty="0">
                <a:solidFill>
                  <a:srgbClr val="FFCE04"/>
                </a:solidFill>
              </a:rPr>
              <a:t>Этап 4. </a:t>
            </a:r>
            <a:r>
              <a:rPr lang="ru-RU" sz="1600" dirty="0">
                <a:solidFill>
                  <a:schemeClr val="bg1"/>
                </a:solidFill>
              </a:rPr>
              <a:t>Выбор алгоритма для работы с характерными точками. Оптимизация выбранного алгоритма. </a:t>
            </a:r>
          </a:p>
          <a:p>
            <a:r>
              <a:rPr lang="ru-RU" sz="1600" dirty="0">
                <a:solidFill>
                  <a:srgbClr val="FFCE04"/>
                </a:solidFill>
              </a:rPr>
              <a:t>Этап 5. </a:t>
            </a:r>
            <a:r>
              <a:rPr lang="ru-RU" sz="1600" dirty="0">
                <a:solidFill>
                  <a:schemeClr val="bg1"/>
                </a:solidFill>
                <a:latin typeface="Europe" pitchFamily="2" charset="0"/>
              </a:rPr>
              <a:t>Заполнение пропусков характерных точек – решение Задачи 2. Анализ отработки модели. </a:t>
            </a:r>
          </a:p>
          <a:p>
            <a:endParaRPr lang="ru-RU" sz="1600" dirty="0">
              <a:solidFill>
                <a:schemeClr val="bg1"/>
              </a:solidFill>
              <a:latin typeface="Europe" pitchFamily="2" charset="0"/>
            </a:endParaRPr>
          </a:p>
          <a:p>
            <a:endParaRPr lang="ru-RU" sz="1600" dirty="0">
              <a:solidFill>
                <a:srgbClr val="FFCE04"/>
              </a:solidFill>
              <a:latin typeface="Eu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80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D58AC1-A46E-4C3E-BA1F-92D75395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1663920"/>
            <a:ext cx="4850793" cy="35301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18FF8E-4526-4C82-85E5-6E89C2C7C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35" y="1663920"/>
            <a:ext cx="4850793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9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98FF1F-7ACE-46F2-9202-304244BAB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8" y="1663920"/>
            <a:ext cx="4926984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3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3776B2-D9FD-4F60-9F2D-BE8986EF7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1" y="670384"/>
            <a:ext cx="5453985" cy="55172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7CFBB7-0774-4107-B70F-7DD7B52CE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546722"/>
            <a:ext cx="558011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512FD0-1FB8-4BD9-8E83-C23E7DB9B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1511736"/>
            <a:ext cx="4536504" cy="46133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4FE739-40D4-4E05-BDAC-1D4721BE0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406027"/>
            <a:ext cx="5685886" cy="57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83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7CC806-1059-478C-BF20-0B7241AF8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839306"/>
            <a:ext cx="5112568" cy="5199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18B32-E6A9-43CD-9BF1-695C6BC454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260648"/>
            <a:ext cx="5904255" cy="5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6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389F8A-71EB-44F9-8967-C3F304488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030423"/>
            <a:ext cx="5184576" cy="5250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630221-6CA9-4FAF-9A57-20549FB00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578431"/>
            <a:ext cx="5616625" cy="56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1474FC-A9E6-40D3-86E9-14148FC4C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556792"/>
            <a:ext cx="5818018" cy="3744416"/>
          </a:xfrm>
          <a:prstGeom prst="rect">
            <a:avLst/>
          </a:prstGeom>
          <a:solidFill>
            <a:schemeClr val="bg1"/>
          </a:solidFill>
          <a:effectLst>
            <a:outerShdw dist="50800" dir="5400000" sx="83000" sy="83000" algn="ctr" rotWithShape="0">
              <a:schemeClr val="bg1"/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7472B-0E27-4352-A836-02A8EDD42972}"/>
              </a:ext>
            </a:extLst>
          </p:cNvPr>
          <p:cNvSpPr txBox="1"/>
          <p:nvPr/>
        </p:nvSpPr>
        <p:spPr>
          <a:xfrm>
            <a:off x="1911427" y="5455138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Карта расположения скважин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2E20CF-867F-484F-8357-1871556B2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04" y="612543"/>
            <a:ext cx="4979998" cy="46712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85EAF-8D43-4B5F-B4A1-0616704AF5E3}"/>
              </a:ext>
            </a:extLst>
          </p:cNvPr>
          <p:cNvSpPr txBox="1"/>
          <p:nvPr/>
        </p:nvSpPr>
        <p:spPr>
          <a:xfrm>
            <a:off x="7463358" y="5427976"/>
            <a:ext cx="4059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Карта расположения скважин с разбиением на 9 кластеров по цветам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62493-7B2B-48B1-9C98-51CB47E9ED5F}"/>
              </a:ext>
            </a:extLst>
          </p:cNvPr>
          <p:cNvSpPr txBox="1"/>
          <p:nvPr/>
        </p:nvSpPr>
        <p:spPr>
          <a:xfrm>
            <a:off x="307711" y="619760"/>
            <a:ext cx="75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Выгрузка, визуализация, анализ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505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1" y="619760"/>
            <a:ext cx="75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Выгрузка, визуализация, анализ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E7E49F-ED87-4763-9060-DA1D35E8E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45" y="1545114"/>
            <a:ext cx="9293521" cy="46016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7454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1" y="619760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II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Выбор алгоритма кластеризации.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35A04F-635A-48ED-897B-4B45B32B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0" y="1544722"/>
            <a:ext cx="3330922" cy="2300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46179-5FFE-4350-A98F-0B4C2AF25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126" y="1536978"/>
            <a:ext cx="3330922" cy="22985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FD75F0-361C-4344-94BA-64D825940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623" y="3915662"/>
            <a:ext cx="3384376" cy="2324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4ADD4B-44E3-4487-82CA-5B95D95BB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126" y="3915662"/>
            <a:ext cx="3330922" cy="23078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C13E3F-9FAC-41BA-B1D0-96F633034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15" y="3907686"/>
            <a:ext cx="3384376" cy="2315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4E1FE-279D-4603-B1AF-421E65F18375}"/>
              </a:ext>
            </a:extLst>
          </p:cNvPr>
          <p:cNvSpPr txBox="1"/>
          <p:nvPr/>
        </p:nvSpPr>
        <p:spPr>
          <a:xfrm>
            <a:off x="7411838" y="1492835"/>
            <a:ext cx="44708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Проверка работы нескольких алгоритмов:</a:t>
            </a:r>
          </a:p>
          <a:p>
            <a:endParaRPr lang="en-US" sz="1800" dirty="0">
              <a:solidFill>
                <a:schemeClr val="bg1"/>
              </a:solidFill>
              <a:latin typeface="Eu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RandomForest</a:t>
            </a:r>
            <a:endParaRPr lang="en-US" sz="1800" dirty="0">
              <a:solidFill>
                <a:schemeClr val="bg1"/>
              </a:solidFill>
              <a:latin typeface="Eu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Europe" pitchFamily="2" charset="0"/>
              </a:rPr>
              <a:t>Catboost</a:t>
            </a:r>
            <a:endParaRPr lang="en-US" dirty="0">
              <a:solidFill>
                <a:schemeClr val="bg1"/>
              </a:solidFill>
              <a:latin typeface="Eu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MLPC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Europe" pitchFamily="2" charset="0"/>
              </a:rPr>
              <a:t>Kneighbours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06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1" y="619760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II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Выбор алгоритма кластеризации.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4E1FE-279D-4603-B1AF-421E65F18375}"/>
              </a:ext>
            </a:extLst>
          </p:cNvPr>
          <p:cNvSpPr txBox="1"/>
          <p:nvPr/>
        </p:nvSpPr>
        <p:spPr>
          <a:xfrm>
            <a:off x="7411838" y="1038078"/>
            <a:ext cx="4470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Алгоритмы кластеризации:</a:t>
            </a:r>
          </a:p>
          <a:p>
            <a:endParaRPr lang="ru-RU" sz="1800" dirty="0">
              <a:solidFill>
                <a:schemeClr val="bg1"/>
              </a:solidFill>
              <a:latin typeface="Europ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LabelSpreading</a:t>
            </a:r>
            <a:r>
              <a:rPr lang="en-US" sz="1800" dirty="0">
                <a:solidFill>
                  <a:schemeClr val="bg1"/>
                </a:solidFill>
                <a:latin typeface="Europe" pitchFamily="2" charset="0"/>
              </a:rPr>
              <a:t> – </a:t>
            </a:r>
            <a:r>
              <a:rPr lang="ru-RU" sz="1800" i="1" dirty="0">
                <a:solidFill>
                  <a:schemeClr val="bg1"/>
                </a:solidFill>
                <a:latin typeface="Europe" pitchFamily="2" charset="0"/>
              </a:rPr>
              <a:t>выбран конечным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Europe" pitchFamily="2" charset="0"/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GaussianMixtureModel</a:t>
            </a:r>
            <a:endParaRPr lang="ru-RU" sz="1800" dirty="0">
              <a:solidFill>
                <a:schemeClr val="bg1"/>
              </a:solidFill>
              <a:latin typeface="Europ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042716-51D3-4FCC-8A33-4F85C98E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0" y="1492835"/>
            <a:ext cx="6161134" cy="44587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D280F0-DD5B-453A-8FC8-80A3B447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302" y="2602394"/>
            <a:ext cx="4721924" cy="3349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480E18-A0D2-415B-9E74-C7F6B5D05C56}"/>
              </a:ext>
            </a:extLst>
          </p:cNvPr>
          <p:cNvSpPr txBox="1"/>
          <p:nvPr/>
        </p:nvSpPr>
        <p:spPr>
          <a:xfrm>
            <a:off x="3862958" y="5969236"/>
            <a:ext cx="381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LabelSpreading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EABFE-4546-477A-BAEA-3D673749518E}"/>
              </a:ext>
            </a:extLst>
          </p:cNvPr>
          <p:cNvSpPr txBox="1"/>
          <p:nvPr/>
        </p:nvSpPr>
        <p:spPr>
          <a:xfrm>
            <a:off x="8615486" y="5951620"/>
            <a:ext cx="381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GaussianMixtureModel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39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0" y="619760"/>
            <a:ext cx="7227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III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Анализ отработки модели.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DC327-E674-41FC-A80C-979AC308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8" y="1761068"/>
            <a:ext cx="4794953" cy="34700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D3E55-6162-4F51-9085-07FF1593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4" y="2018970"/>
            <a:ext cx="5868508" cy="295428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CFC2C99-7F46-4823-9FFE-8AA1E1E88C56}"/>
              </a:ext>
            </a:extLst>
          </p:cNvPr>
          <p:cNvCxnSpPr>
            <a:cxnSpLocks/>
          </p:cNvCxnSpPr>
          <p:nvPr/>
        </p:nvCxnSpPr>
        <p:spPr>
          <a:xfrm>
            <a:off x="6455246" y="3496111"/>
            <a:ext cx="504056" cy="0"/>
          </a:xfrm>
          <a:prstGeom prst="straightConnector1">
            <a:avLst/>
          </a:prstGeom>
          <a:ln w="76200">
            <a:solidFill>
              <a:srgbClr val="E5B5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524B7E-8760-4638-9CE9-683793E6A6BF}"/>
              </a:ext>
            </a:extLst>
          </p:cNvPr>
          <p:cNvSpPr txBox="1"/>
          <p:nvPr/>
        </p:nvSpPr>
        <p:spPr>
          <a:xfrm>
            <a:off x="856552" y="5400210"/>
            <a:ext cx="4968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Исходные данные. 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Темно-синим отмечены значения без кластера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02C72-5DA5-40DA-92F3-83B0FEE700E4}"/>
              </a:ext>
            </a:extLst>
          </p:cNvPr>
          <p:cNvSpPr txBox="1"/>
          <p:nvPr/>
        </p:nvSpPr>
        <p:spPr>
          <a:xfrm>
            <a:off x="7397616" y="5400210"/>
            <a:ext cx="4206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Конечный вариант с использованием модели на основе </a:t>
            </a:r>
            <a:r>
              <a:rPr lang="en-US" sz="1800" dirty="0" err="1">
                <a:solidFill>
                  <a:schemeClr val="bg1"/>
                </a:solidFill>
                <a:latin typeface="Europe" pitchFamily="2" charset="0"/>
              </a:rPr>
              <a:t>LabelSpreading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28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0" y="619760"/>
            <a:ext cx="1039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Bk BT" panose="02070603070706020303" pitchFamily="18" charset="0"/>
              </a:rPr>
              <a:t>IV</a:t>
            </a:r>
            <a:r>
              <a:rPr lang="ru-RU" sz="5400" dirty="0">
                <a:solidFill>
                  <a:schemeClr val="bg1"/>
                </a:solidFill>
                <a:latin typeface="Bebas Neue Bold" pitchFamily="34" charset="-52"/>
              </a:rPr>
              <a:t> этап.</a:t>
            </a:r>
            <a:r>
              <a:rPr lang="ru-RU" sz="5400" dirty="0">
                <a:solidFill>
                  <a:schemeClr val="bg1"/>
                </a:solidFill>
                <a:latin typeface="Europe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Алгоритм для поиска точек - </a:t>
            </a:r>
            <a:r>
              <a:rPr lang="en-US" sz="2400" dirty="0">
                <a:solidFill>
                  <a:schemeClr val="bg1"/>
                </a:solidFill>
              </a:rPr>
              <a:t>DTW</a:t>
            </a:r>
            <a:r>
              <a:rPr lang="ru-RU" sz="2400" dirty="0">
                <a:solidFill>
                  <a:schemeClr val="bg1"/>
                </a:solidFill>
                <a:latin typeface="Europe" pitchFamily="2" charset="0"/>
              </a:rPr>
              <a:t>. </a:t>
            </a:r>
            <a:endParaRPr lang="ru-RU" sz="5400" dirty="0">
              <a:solidFill>
                <a:srgbClr val="FFCE04"/>
              </a:solidFill>
              <a:latin typeface="Bebas Neue Bold" pitchFamily="34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02C72-5DA5-40DA-92F3-83B0FEE700E4}"/>
              </a:ext>
            </a:extLst>
          </p:cNvPr>
          <p:cNvSpPr txBox="1"/>
          <p:nvPr/>
        </p:nvSpPr>
        <p:spPr>
          <a:xfrm>
            <a:off x="7783303" y="5620573"/>
            <a:ext cx="4206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Сравнение сигналов 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Europe" pitchFamily="2" charset="0"/>
              </a:rPr>
              <a:t>104 (слева) и 613 (справа) кластера 4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7C35F-E5A1-4D5D-9DB2-51842B9E1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6" t="4961"/>
          <a:stretch/>
        </p:blipFill>
        <p:spPr>
          <a:xfrm>
            <a:off x="7679382" y="188640"/>
            <a:ext cx="4414198" cy="531811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6215BBA-C4A8-45E9-8FFE-4A5ACBDAF266}"/>
              </a:ext>
            </a:extLst>
          </p:cNvPr>
          <p:cNvGrpSpPr/>
          <p:nvPr/>
        </p:nvGrpSpPr>
        <p:grpSpPr>
          <a:xfrm>
            <a:off x="110143" y="1726630"/>
            <a:ext cx="7438533" cy="3404739"/>
            <a:chOff x="406574" y="1844824"/>
            <a:chExt cx="6455331" cy="2863416"/>
          </a:xfrm>
          <a:noFill/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0B92F4E-72D8-4665-9A30-2A59FEFF6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9" b="42263"/>
            <a:stretch/>
          </p:blipFill>
          <p:spPr>
            <a:xfrm>
              <a:off x="406574" y="1844824"/>
              <a:ext cx="6455331" cy="2376264"/>
            </a:xfrm>
            <a:prstGeom prst="rect">
              <a:avLst/>
            </a:prstGeom>
            <a:grpFill/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C34EDB4-92B7-4BAD-AD8C-8426D73D6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" t="87190"/>
            <a:stretch/>
          </p:blipFill>
          <p:spPr>
            <a:xfrm>
              <a:off x="612885" y="4149080"/>
              <a:ext cx="6249020" cy="559160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0B9A25-022B-4970-9612-14FCE0A5A822}"/>
              </a:ext>
            </a:extLst>
          </p:cNvPr>
          <p:cNvSpPr txBox="1"/>
          <p:nvPr/>
        </p:nvSpPr>
        <p:spPr>
          <a:xfrm>
            <a:off x="1279707" y="5131370"/>
            <a:ext cx="497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urope" pitchFamily="2" charset="0"/>
              </a:rPr>
              <a:t>DTW (Dynamic Time Warping) </a:t>
            </a:r>
            <a:r>
              <a:rPr lang="ru-RU" dirty="0">
                <a:solidFill>
                  <a:schemeClr val="bg1"/>
                </a:solidFill>
                <a:latin typeface="Europe" pitchFamily="2" charset="0"/>
              </a:rPr>
              <a:t>преобразование для сигналов 104 (синий) и 613 (оранжевый)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3077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662</Words>
  <Application>Microsoft Office PowerPoint</Application>
  <PresentationFormat>Произвольный</PresentationFormat>
  <Paragraphs>89</Paragraphs>
  <Slides>35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Bebas Neue Bold</vt:lpstr>
      <vt:lpstr>Bodoni Bk BT</vt:lpstr>
      <vt:lpstr>Calibri</vt:lpstr>
      <vt:lpstr>Europe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Степанова Елизавета Александровна, тел. 86(717)3078</dc:creator>
  <cp:lastModifiedBy>Tania Volochaninova</cp:lastModifiedBy>
  <cp:revision>31</cp:revision>
  <dcterms:created xsi:type="dcterms:W3CDTF">2022-04-22T20:31:02Z</dcterms:created>
  <dcterms:modified xsi:type="dcterms:W3CDTF">2022-05-14T03:24:17Z</dcterms:modified>
</cp:coreProperties>
</file>